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metadata" ContentType="application/binary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45"/>
  </p:notesMasterIdLst>
  <p:sldIdLst>
    <p:sldId id="256" r:id="rId3"/>
    <p:sldId id="298" r:id="rId4"/>
    <p:sldId id="300" r:id="rId5"/>
    <p:sldId id="301" r:id="rId6"/>
    <p:sldId id="302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1" r:id="rId30"/>
    <p:sldId id="282" r:id="rId31"/>
    <p:sldId id="283" r:id="rId32"/>
    <p:sldId id="289" r:id="rId33"/>
    <p:sldId id="290" r:id="rId34"/>
    <p:sldId id="291" r:id="rId35"/>
    <p:sldId id="29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297" r:id="rId44"/>
  </p:sldIdLst>
  <p:sldSz cx="9144000" cy="5143500" type="screen16x9"/>
  <p:notesSz cx="6858000" cy="9144000"/>
  <p:embeddedFontLst>
    <p:embeddedFont>
      <p:font typeface="Roboto Slab" charset="0"/>
      <p:regular r:id="rId46"/>
      <p:bold r:id="rId47"/>
    </p:embeddedFont>
    <p:embeddedFont>
      <p:font typeface="Fira Sans Extra Condensed Medium" charset="0"/>
      <p:regular r:id="rId48"/>
      <p:bold r:id="rId49"/>
      <p:italic r:id="rId50"/>
      <p:boldItalic r:id="rId51"/>
    </p:embeddedFont>
    <p:embeddedFont>
      <p:font typeface="Exo" charset="0"/>
      <p:regular r:id="rId52"/>
      <p:bold r:id="rId53"/>
      <p:italic r:id="rId54"/>
      <p:boldItalic r:id="rId55"/>
    </p:embeddedFont>
    <p:embeddedFont>
      <p:font typeface="Verdana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g/UWc/R+VJoiwJNCZ7eRz3GPc8z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 Sarmento/ITEM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717D"/>
    <a:srgbClr val="78DFD6"/>
    <a:srgbClr val="C6AAA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2664" y="-12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andrea.sarmento\Documents\ITEMM\OUTROS\Apresenta&#231;&#245;es\CBENS\GESDB_Projects_9-21_2020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all" spc="50" baseline="0">
                <a:solidFill>
                  <a:srgbClr val="00717D"/>
                </a:solidFill>
                <a:latin typeface="+mn-lt"/>
                <a:ea typeface="+mn-ea"/>
                <a:cs typeface="+mn-cs"/>
              </a:defRPr>
            </a:pPr>
            <a:r>
              <a:rPr lang="pt-BR" sz="1200" b="0" dirty="0">
                <a:solidFill>
                  <a:srgbClr val="00717D"/>
                </a:solidFill>
                <a:latin typeface="Exo" panose="00000500000000000000" pitchFamily="2" charset="0"/>
              </a:rPr>
              <a:t>Representatividade das tecnologias </a:t>
            </a:r>
            <a:r>
              <a:rPr lang="pt-BR" sz="1200" b="1" dirty="0">
                <a:solidFill>
                  <a:srgbClr val="00717D"/>
                </a:solidFill>
                <a:latin typeface="Exo" panose="00000500000000000000" pitchFamily="2" charset="0"/>
              </a:rPr>
              <a:t>de 3,45GW </a:t>
            </a:r>
            <a:r>
              <a:rPr lang="pt-BR" sz="1200" b="0" dirty="0">
                <a:solidFill>
                  <a:srgbClr val="00717D"/>
                </a:solidFill>
                <a:latin typeface="Exo" panose="00000500000000000000" pitchFamily="2" charset="0"/>
              </a:rPr>
              <a:t>de</a:t>
            </a:r>
            <a:r>
              <a:rPr lang="pt-BR" sz="1200" b="0" baseline="0" dirty="0">
                <a:solidFill>
                  <a:srgbClr val="00717D"/>
                </a:solidFill>
                <a:latin typeface="Exo" panose="00000500000000000000" pitchFamily="2" charset="0"/>
              </a:rPr>
              <a:t> sistemas de armazenamento de baterias tradicionais instalados¹</a:t>
            </a:r>
            <a:endParaRPr lang="pt-BR" sz="1200" b="0" dirty="0">
              <a:solidFill>
                <a:srgbClr val="00717D"/>
              </a:solidFill>
              <a:latin typeface="Exo" panose="00000500000000000000" pitchFamily="2" charset="0"/>
            </a:endParaRPr>
          </a:p>
          <a:p>
            <a:pPr>
              <a:defRPr sz="1400" b="0" i="0" u="none" strike="noStrike" kern="1200" cap="all" spc="50" baseline="0">
                <a:solidFill>
                  <a:srgbClr val="00717D"/>
                </a:solidFill>
                <a:latin typeface="+mn-lt"/>
                <a:ea typeface="+mn-ea"/>
                <a:cs typeface="+mn-cs"/>
              </a:defRPr>
            </a:pPr>
            <a:r>
              <a:rPr lang="pt-BR" sz="700" b="0" dirty="0">
                <a:solidFill>
                  <a:srgbClr val="00717D"/>
                </a:solidFill>
              </a:rPr>
              <a:t>Fonte:</a:t>
            </a:r>
            <a:r>
              <a:rPr lang="pt-BR" sz="700" b="0" baseline="0" dirty="0">
                <a:solidFill>
                  <a:srgbClr val="00717D"/>
                </a:solidFill>
              </a:rPr>
              <a:t> DOE,2020</a:t>
            </a:r>
            <a:endParaRPr lang="pt-BR" sz="700" b="0" dirty="0">
              <a:solidFill>
                <a:srgbClr val="00717D"/>
              </a:solidFill>
            </a:endParaRPr>
          </a:p>
        </c:rich>
      </c:tx>
      <c:layout/>
      <c:spPr>
        <a:noFill/>
        <a:ln>
          <a:noFill/>
        </a:ln>
        <a:effectLst/>
      </c:spPr>
    </c:title>
    <c:plotArea>
      <c:layout/>
      <c:barChart>
        <c:barDir val="col"/>
        <c:grouping val="clustered"/>
        <c:ser>
          <c:idx val="0"/>
          <c:order val="0"/>
          <c:spPr>
            <a:solidFill>
              <a:schemeClr val="accent5">
                <a:lumMod val="50000"/>
              </a:schemeClr>
            </a:solidFill>
            <a:ln w="12700">
              <a:noFill/>
            </a:ln>
            <a:effectLst/>
            <a:scene3d>
              <a:camera prst="orthographicFront"/>
              <a:lightRig rig="threePt" dir="t"/>
            </a:scene3d>
            <a:sp3d prstMaterial="flat">
              <a:bevelT w="50800" h="101600" prst="angle"/>
              <a:contourClr>
                <a:srgbClr val="000000"/>
              </a:contourClr>
            </a:sp3d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Planilha1!$G$3:$G$6</c:f>
              <c:strCache>
                <c:ptCount val="4"/>
                <c:pt idx="0">
                  <c:v>Chumbo</c:v>
                </c:pt>
                <c:pt idx="1">
                  <c:v>Lítio</c:v>
                </c:pt>
                <c:pt idx="2">
                  <c:v>Sódio</c:v>
                </c:pt>
                <c:pt idx="3">
                  <c:v>Níquel</c:v>
                </c:pt>
              </c:strCache>
            </c:strRef>
          </c:cat>
          <c:val>
            <c:numRef>
              <c:f>Planilha1!$I$3:$I$6</c:f>
              <c:numCache>
                <c:formatCode>0%</c:formatCode>
                <c:ptCount val="4"/>
                <c:pt idx="0">
                  <c:v>5.0570517357419832E-2</c:v>
                </c:pt>
                <c:pt idx="1">
                  <c:v>0.87680650326708531</c:v>
                </c:pt>
                <c:pt idx="2">
                  <c:v>6.3252281693270782E-2</c:v>
                </c:pt>
                <c:pt idx="3">
                  <c:v>9.3706976822244183E-3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46-4FBE-9973-D5E50B040F7A}"/>
            </c:ext>
          </c:extLst>
        </c:ser>
        <c:dLbls>
          <c:showVal val="1"/>
        </c:dLbls>
        <c:axId val="84093568"/>
        <c:axId val="84092032"/>
      </c:barChart>
      <c:valAx>
        <c:axId val="84092032"/>
        <c:scaling>
          <c:orientation val="minMax"/>
        </c:scaling>
        <c:delete val="1"/>
        <c:axPos val="l"/>
        <c:numFmt formatCode="0%" sourceLinked="1"/>
        <c:tickLblPos val="nextTo"/>
        <c:crossAx val="84093568"/>
        <c:crosses val="autoZero"/>
        <c:crossBetween val="between"/>
      </c:valAx>
      <c:catAx>
        <c:axId val="8409356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4092032"/>
        <c:crosses val="autoZero"/>
        <c:auto val="1"/>
        <c:lblAlgn val="ctr"/>
        <c:lblOffset val="100"/>
      </c:catAx>
      <c:spPr>
        <a:noFill/>
        <a:ln>
          <a:noFill/>
        </a:ln>
        <a:effectLst/>
      </c:spPr>
    </c:plotArea>
    <c:plotVisOnly val="1"/>
    <c:dispBlanksAs val="gap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985be270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ga985be270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5" name="Google Shape;29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985be270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a985be270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9" name="Google Shape;30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6" name="Google Shape;31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" name="Google Shape;36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2" name="Google Shape;37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9dd54b1a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a9dd54b1a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985be2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3" name="Google Shape;143;ga985be2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985be27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ga985be27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985be270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a985be270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985be270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a985be270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 txBox="1">
            <a:spLocks noGrp="1"/>
          </p:cNvSpPr>
          <p:nvPr>
            <p:ph type="subTitle" idx="1"/>
          </p:nvPr>
        </p:nvSpPr>
        <p:spPr>
          <a:xfrm>
            <a:off x="1964880" y="284040"/>
            <a:ext cx="5213880" cy="438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0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2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3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>
            <a:spLocks noGrp="1"/>
          </p:cNvSpPr>
          <p:nvPr>
            <p:ph type="subTitle" idx="1"/>
          </p:nvPr>
        </p:nvSpPr>
        <p:spPr>
          <a:xfrm>
            <a:off x="1964880" y="284040"/>
            <a:ext cx="5213880" cy="438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 flipH="1">
            <a:off x="-360" y="-14760"/>
            <a:ext cx="9143640" cy="5157720"/>
          </a:xfrm>
          <a:prstGeom prst="rect">
            <a:avLst/>
          </a:pr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8"/>
          <p:cNvSpPr/>
          <p:nvPr/>
        </p:nvSpPr>
        <p:spPr>
          <a:xfrm>
            <a:off x="1183680" y="0"/>
            <a:ext cx="7960320" cy="4144320"/>
          </a:xfrm>
          <a:prstGeom prst="rect">
            <a:avLst/>
          </a:prstGeom>
          <a:solidFill>
            <a:srgbClr val="073763">
              <a:alpha val="7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0" y="1899360"/>
            <a:ext cx="1574640" cy="324396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8"/>
          <p:cNvSpPr txBox="1">
            <a:spLocks noGrp="1"/>
          </p:cNvSpPr>
          <p:nvPr>
            <p:ph type="title"/>
          </p:nvPr>
        </p:nvSpPr>
        <p:spPr>
          <a:xfrm>
            <a:off x="4697280" y="1320120"/>
            <a:ext cx="3616560" cy="1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1964880" y="28404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728920" y="1230480"/>
            <a:ext cx="272520" cy="3912840"/>
          </a:xfrm>
          <a:prstGeom prst="rect">
            <a:avLst/>
          </a:prstGeom>
          <a:solidFill>
            <a:srgbClr val="00C3B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/>
          <p:nvPr/>
        </p:nvSpPr>
        <p:spPr>
          <a:xfrm>
            <a:off x="8871480" y="0"/>
            <a:ext cx="272520" cy="5143320"/>
          </a:xfrm>
          <a:prstGeom prst="rect">
            <a:avLst/>
          </a:prstGeom>
          <a:solidFill>
            <a:srgbClr val="073763">
              <a:alpha val="7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video" Target="file:///C:\Users\Pedro\Desktop\Agrupamentos%20Entrega%20Final-20201115T155231Z-001\Agrupamentos%20Entrega%20Final\MVP.mkv" TargetMode="Externa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fecrz/Data-Min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/>
          <p:nvPr/>
        </p:nvSpPr>
        <p:spPr>
          <a:xfrm>
            <a:off x="2318400" y="3061080"/>
            <a:ext cx="578304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Grupo 02 </a:t>
            </a:r>
            <a:r>
              <a:rPr lang="en-US" sz="12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– Álefe Cruz, Andrea Sarmento, Pedro Travassos e Rodrigo Simões 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2073240" y="789480"/>
            <a:ext cx="6240240" cy="1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EN74291 - MINERAÇÃO DE DADOS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1988280" y="2023080"/>
            <a:ext cx="6240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Sistema de Armazenamento de </a:t>
            </a:r>
            <a:r>
              <a:rPr lang="en-US" sz="2000" b="0" i="0" u="none" strike="noStrike" cap="none" dirty="0" err="1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Energia</a:t>
            </a:r>
            <a:r>
              <a:rPr lang="en-US" sz="2000" b="0" i="0" u="none" strike="noStrike" cap="none" dirty="0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por </a:t>
            </a:r>
            <a:r>
              <a:rPr lang="en-US" sz="2000" b="0" i="0" u="none" strike="noStrike" cap="none" dirty="0" err="1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Bateria</a:t>
            </a:r>
            <a:r>
              <a:rPr lang="en-US" sz="2000" b="0" i="0" u="none" strike="noStrike" cap="none" dirty="0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2000" dirty="0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 </a:t>
            </a:r>
            <a:r>
              <a:rPr lang="en-US" sz="2000" dirty="0" err="1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</a:t>
            </a:r>
            <a:r>
              <a:rPr lang="en-US" sz="2000" b="0" i="0" u="none" strike="noStrike" cap="none" dirty="0" err="1">
                <a:solidFill>
                  <a:srgbClr val="77DFD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humbo-Carbono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8800" y="4354200"/>
            <a:ext cx="3264840" cy="680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6;p1">
            <a:extLst>
              <a:ext uri="{FF2B5EF4-FFF2-40B4-BE49-F238E27FC236}">
                <a16:creationId xmlns="" xmlns:a16="http://schemas.microsoft.com/office/drawing/2014/main" id="{2D22C030-1453-4243-B0CC-6800774B170C}"/>
              </a:ext>
            </a:extLst>
          </p:cNvPr>
          <p:cNvSpPr txBox="1"/>
          <p:nvPr/>
        </p:nvSpPr>
        <p:spPr>
          <a:xfrm>
            <a:off x="2216910" y="3719280"/>
            <a:ext cx="578304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dirty="0">
                <a:solidFill>
                  <a:srgbClr val="FFFFFF"/>
                </a:solidFill>
                <a:latin typeface="Roboto Slab"/>
                <a:ea typeface="Roboto Slab"/>
                <a:sym typeface="Roboto Slab"/>
              </a:rPr>
              <a:t>Recife, 12 de </a:t>
            </a:r>
            <a:r>
              <a:rPr lang="en-US" sz="1200" dirty="0" err="1">
                <a:solidFill>
                  <a:srgbClr val="FFFFFF"/>
                </a:solidFill>
                <a:latin typeface="Roboto Slab"/>
                <a:ea typeface="Roboto Slab"/>
                <a:sym typeface="Roboto Slab"/>
              </a:rPr>
              <a:t>novembro</a:t>
            </a:r>
            <a:r>
              <a:rPr lang="en-US" sz="1200" dirty="0">
                <a:solidFill>
                  <a:srgbClr val="FFFFFF"/>
                </a:solidFill>
                <a:latin typeface="Roboto Slab"/>
                <a:ea typeface="Roboto Slab"/>
                <a:sym typeface="Roboto Slab"/>
              </a:rPr>
              <a:t> 2020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985be270b_0_10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30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Atributo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numérico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escolhido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: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SoC;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lnSpc>
                <a:spcPct val="30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Atributo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nominal </a:t>
            </a:r>
            <a:r>
              <a:rPr lang="en-US" sz="1200" b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escolhido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: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Status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falha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célula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bateria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-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utilizado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;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lnSpc>
                <a:spcPct val="30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Gráfica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distribuição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frequência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dos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atributos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escolhidos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junto a stakeholders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</a:rPr>
              <a:t>.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		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6" indent="-22860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44565AB3-EE18-45A7-9327-34743CD21B42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985be270b_0_17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a985be270b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2600" y="2136078"/>
            <a:ext cx="5779266" cy="188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a985be270b_0_17"/>
          <p:cNvSpPr/>
          <p:nvPr/>
        </p:nvSpPr>
        <p:spPr>
          <a:xfrm>
            <a:off x="1192221" y="954753"/>
            <a:ext cx="577926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estado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carga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Avaliação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acumulação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energia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</p:txBody>
      </p:sp>
      <p:sp>
        <p:nvSpPr>
          <p:cNvPr id="7" name="Título 7">
            <a:extLst>
              <a:ext uri="{FF2B5EF4-FFF2-40B4-BE49-F238E27FC236}">
                <a16:creationId xmlns="" xmlns:a16="http://schemas.microsoft.com/office/drawing/2014/main" id="{BDC8BDE2-BFCE-44CA-9D11-D29F48348B32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-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128" y="1550117"/>
            <a:ext cx="4067454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6259" y="1550116"/>
            <a:ext cx="3567396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084E0AA7-50D0-459F-AC8E-6A28EA0CAD20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-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985be270b_0_24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a985be270b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30" y="1487007"/>
            <a:ext cx="4747390" cy="247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a985be270b_0_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2546" y="1530759"/>
            <a:ext cx="3916974" cy="24486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94861DC8-6119-492C-BFF7-945D786DD539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-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722" y="1816977"/>
            <a:ext cx="6011863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6"/>
          <p:cNvSpPr/>
          <p:nvPr/>
        </p:nvSpPr>
        <p:spPr>
          <a:xfrm>
            <a:off x="959625" y="954753"/>
            <a:ext cx="601186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média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tensão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total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Garante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aplicações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efetivas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A59E9A54-529E-42F6-9BFA-B0E0BCF27F50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Tensão Total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798" y="1699273"/>
            <a:ext cx="366237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8514" y="1673333"/>
            <a:ext cx="3612587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17AC0590-72FE-467F-A756-1D0C6806733F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Tensão Total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95" y="1682875"/>
            <a:ext cx="4051005" cy="214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1993" y="1055866"/>
            <a:ext cx="3482464" cy="34727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10D413D1-E83C-49C7-B862-53E2871331E4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Tensão Total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290" y="1655661"/>
            <a:ext cx="6554787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619327" y="954753"/>
            <a:ext cx="63521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corrente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Caso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fuja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intervalo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, 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deverá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ser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desarmado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por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segurança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</p:txBody>
      </p:sp>
      <p:sp>
        <p:nvSpPr>
          <p:cNvPr id="7" name="Título 7">
            <a:extLst>
              <a:ext uri="{FF2B5EF4-FFF2-40B4-BE49-F238E27FC236}">
                <a16:creationId xmlns="" xmlns:a16="http://schemas.microsoft.com/office/drawing/2014/main" id="{6504685C-CC4B-47A7-A128-CC5B16FE0CDB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Corrente Total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605" y="1439869"/>
            <a:ext cx="4220978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6564" y="1317260"/>
            <a:ext cx="4042430" cy="24700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AC13ECBA-DF19-44FE-82FB-F72CDBEFDA79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Corrente Total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00" y="1471486"/>
            <a:ext cx="4018331" cy="208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6692" y="1342592"/>
            <a:ext cx="352009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DF681B28-CF1F-40D7-BA00-512EAF9D09B8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Corrente Total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D828E253-A26E-4071-B32A-D64C0DD9B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A5013688-92AA-412F-B213-B6AA94E6E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6" y="0"/>
            <a:ext cx="12153900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A2BDC633-21D1-4B3C-AC31-EA88858D0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r="7520"/>
          <a:stretch/>
        </p:blipFill>
        <p:spPr>
          <a:xfrm flipH="1" flipV="1">
            <a:off x="-1" y="0"/>
            <a:ext cx="7610689" cy="6858000"/>
          </a:xfrm>
          <a:prstGeom prst="rect">
            <a:avLst/>
          </a:prstGeom>
          <a:effectLst>
            <a:outerShdw blurRad="50800" dist="38100" dir="81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: Cantos Arredondados 7">
            <a:extLst>
              <a:ext uri="{FF2B5EF4-FFF2-40B4-BE49-F238E27FC236}">
                <a16:creationId xmlns="" xmlns:a16="http://schemas.microsoft.com/office/drawing/2014/main" id="{3CEA5002-B1E3-483D-896B-0CAA466695D0}"/>
              </a:ext>
            </a:extLst>
          </p:cNvPr>
          <p:cNvSpPr/>
          <p:nvPr/>
        </p:nvSpPr>
        <p:spPr>
          <a:xfrm>
            <a:off x="283705" y="588817"/>
            <a:ext cx="4688345" cy="314498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1200"/>
              </a:spcBef>
            </a:pPr>
            <a:r>
              <a:rPr lang="pt-BR" sz="3200" b="1" spc="-5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QUAIS OS PRINCIPAIS MOTIVADORES PARA A INSERÇÃO DE SISTEMAS DE ARMAZENAMENTO DE ENERGIA NO SETOR ELÉTRICO?</a:t>
            </a:r>
          </a:p>
        </p:txBody>
      </p:sp>
    </p:spTree>
    <p:extLst>
      <p:ext uri="{BB962C8B-B14F-4D97-AF65-F5344CB8AC3E}">
        <p14:creationId xmlns="" xmlns:p14="http://schemas.microsoft.com/office/powerpoint/2010/main" val="11919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0848" y="2066445"/>
            <a:ext cx="6126163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924127" y="998545"/>
            <a:ext cx="635216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média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das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tensões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individuais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cada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célula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Agir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maneira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preventiva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célula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defeituosa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DAABC49E-19C8-42BA-A96F-CD7C9B013A2A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20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Tensão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632" y="1439869"/>
            <a:ext cx="3933637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8158" y="1446354"/>
            <a:ext cx="3831221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F8F2A69A-074B-4E37-B6F5-10280602D596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20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Tensão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08" y="1394474"/>
            <a:ext cx="4588482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064" y="1400958"/>
            <a:ext cx="3031864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5A8D4DD6-6A8A-4D8F-8B24-454EA445966D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20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Tensão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5567" y="2397597"/>
            <a:ext cx="5830887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1"/>
          <p:cNvSpPr/>
          <p:nvPr/>
        </p:nvSpPr>
        <p:spPr>
          <a:xfrm>
            <a:off x="944447" y="963743"/>
            <a:ext cx="635216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média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temperatura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das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células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sistema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Complexidade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vários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dados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lvl="0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Evitar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danos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causados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por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extrapolação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temperatura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68E1D90D-7A78-4A61-B9C3-94F7B0C7B57E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16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Temperatura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22" y="2000245"/>
            <a:ext cx="3975774" cy="1800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5466" y="1865709"/>
            <a:ext cx="3821310" cy="196762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7046D49A-410B-43B2-9478-625BC2D6B242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16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Temperatura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42" y="1785270"/>
            <a:ext cx="4194924" cy="209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6798" y="1465126"/>
            <a:ext cx="3864634" cy="27190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B96946BC-5620-444E-A941-F1A0001CF927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Organização e análise dos dados – </a:t>
            </a:r>
            <a:r>
              <a:rPr lang="pt-BR" sz="16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Temperatura Média Célula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985be270b_0_31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Organização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dos dados por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meio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redução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vertical;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apenas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uma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string do BESS;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Remoção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colunas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que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iriam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ser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utilizadas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;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Seleção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colunas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:</a:t>
            </a:r>
          </a:p>
          <a:p>
            <a:pPr marL="45720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ítulo 7">
            <a:extLst>
              <a:ext uri="{FF2B5EF4-FFF2-40B4-BE49-F238E27FC236}">
                <a16:creationId xmlns="" xmlns:a16="http://schemas.microsoft.com/office/drawing/2014/main" id="{704028BE-90D3-428E-8948-4AB3B2E3748D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Seleção de Atributos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66040DAB-C176-469E-BF76-C1CA0CD6DEFA}"/>
              </a:ext>
            </a:extLst>
          </p:cNvPr>
          <p:cNvSpPr/>
          <p:nvPr/>
        </p:nvSpPr>
        <p:spPr>
          <a:xfrm>
            <a:off x="1107440" y="2855042"/>
            <a:ext cx="4572000" cy="11765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Corrente</a:t>
            </a:r>
            <a:endParaRPr lang="en-US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3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Temperatura</a:t>
            </a:r>
            <a:endParaRPr lang="en-US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3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SoC</a:t>
            </a:r>
          </a:p>
          <a:p>
            <a:pPr marL="457200" lvl="3" indent="-330200" algn="just">
              <a:lnSpc>
                <a:spcPct val="150000"/>
              </a:lnSpc>
              <a:buClr>
                <a:srgbClr val="78DFD6"/>
              </a:buClr>
              <a:buSzPts val="1600"/>
              <a:buFont typeface="Courier New" panose="02070309020205020404" pitchFamily="49" charset="0"/>
              <a:buChar char="o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Tensão</a:t>
            </a:r>
            <a:endParaRPr lang="en-US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	</a:t>
            </a:r>
            <a:r>
              <a:rPr lang="en-US" sz="1600" b="1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Algoritimo</a:t>
            </a:r>
            <a:r>
              <a:rPr lang="en-US" sz="16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1600" b="1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escolhido</a:t>
            </a:r>
            <a:r>
              <a:rPr lang="en-US" sz="1600" b="1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: </a:t>
            </a:r>
            <a:r>
              <a:rPr lang="en-US" sz="1600" b="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KMeans</a:t>
            </a:r>
            <a:endParaRPr sz="1600" b="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Fira Sans Extra Condensed Medium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060" y="1532467"/>
            <a:ext cx="6399620" cy="30227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B9AB55ED-7E45-40CF-AAC0-D0E94F0012D9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Corrente &amp;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985be270b_0_50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4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</a:endParaRPr>
          </a:p>
          <a:p>
            <a:pPr marL="45720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Número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clusters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escolhido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para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uma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melhor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visualização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funcionamento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do BESS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ga985be270b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064" y="1925402"/>
            <a:ext cx="5827415" cy="29132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E99BA652-4894-4882-84EB-5DC189C77397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Corrente &amp;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3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1970" y="1598363"/>
            <a:ext cx="6181070" cy="33102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EE660642-3736-49BA-A8B7-1D63DF032745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Corrente &amp;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6F24490F-D05D-44DD-B526-70EC23AD6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96005" y="316201"/>
            <a:ext cx="515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Transformação do Setor Elétrico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="" xmlns:a16="http://schemas.microsoft.com/office/drawing/2014/main" id="{2DB19F9B-E377-4892-BC02-370ADA456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65" y="794429"/>
            <a:ext cx="7358858" cy="419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="" xmlns:a16="http://schemas.microsoft.com/office/drawing/2014/main" id="{819E3B6F-F9D8-4812-BEC0-F3A5F19A7F9E}"/>
              </a:ext>
            </a:extLst>
          </p:cNvPr>
          <p:cNvSpPr txBox="1"/>
          <p:nvPr/>
        </p:nvSpPr>
        <p:spPr>
          <a:xfrm rot="16200000">
            <a:off x="7403071" y="4212820"/>
            <a:ext cx="1320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Fonte: EPE, 2019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5E32C3D4-AAF4-4E72-A227-9C06FF78DEAE}"/>
              </a:ext>
            </a:extLst>
          </p:cNvPr>
          <p:cNvSpPr/>
          <p:nvPr/>
        </p:nvSpPr>
        <p:spPr>
          <a:xfrm>
            <a:off x="1643605" y="2781965"/>
            <a:ext cx="6315743" cy="682907"/>
          </a:xfrm>
          <a:prstGeom prst="rect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FCCF16FD-90BB-4B02-81CC-63565CBC4F1A}"/>
              </a:ext>
            </a:extLst>
          </p:cNvPr>
          <p:cNvSpPr/>
          <p:nvPr/>
        </p:nvSpPr>
        <p:spPr>
          <a:xfrm>
            <a:off x="1632364" y="3959726"/>
            <a:ext cx="6315743" cy="682907"/>
          </a:xfrm>
          <a:prstGeom prst="rect">
            <a:avLst/>
          </a:prstGeom>
          <a:solidFill>
            <a:srgbClr val="C6AAA2">
              <a:alpha val="20000"/>
            </a:srgbClr>
          </a:solidFill>
          <a:ln>
            <a:solidFill>
              <a:schemeClr val="accent6">
                <a:lumMod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="" xmlns:p14="http://schemas.microsoft.com/office/powerpoint/2010/main" val="107195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671" y="1866765"/>
            <a:ext cx="5399730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2;p45">
            <a:extLst>
              <a:ext uri="{FF2B5EF4-FFF2-40B4-BE49-F238E27FC236}">
                <a16:creationId xmlns="" xmlns:a16="http://schemas.microsoft.com/office/drawing/2014/main" id="{36EE1C93-873B-45B5-83DE-37673E9038A2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2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53A96A67-6937-4069-AC7A-BE0FD946A6C4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Corrente &amp;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290" y="1179668"/>
            <a:ext cx="7081419" cy="347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1917215E-B263-4E7A-8FFD-81213942109E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 &amp; Tensão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2778" y="1729342"/>
            <a:ext cx="6109302" cy="30166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9F5070CC-1EED-465E-9F62-E08E3B77CB2E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 &amp; Tensão</a:t>
            </a: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6BDCBA6C-3DC2-4B1D-AA74-84BE97480C8E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4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5402" y="1691532"/>
            <a:ext cx="6321797" cy="313446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585B561F-5B73-444F-93FA-4905CA912C6F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 &amp; Tensão</a:t>
            </a: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ED535A3F-78F6-4787-8AD4-DF04C0F55DA0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3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Agrupamento – </a:t>
            </a:r>
            <a:r>
              <a:rPr lang="pt-BR" sz="2400" b="1" i="1" dirty="0" err="1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SoC</a:t>
            </a:r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 &amp; Tensão</a:t>
            </a: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K = 2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8" name="Picture 2" descr="C:\Users\Pedro\Desktop\Agrupamentos Entrega Final-20201115T155231Z-001\Agrupamentos Entrega Final\Soc - TensaoString\Screenshot from 2020-11-14 13-52-5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7775" y="1699895"/>
            <a:ext cx="6616721" cy="32118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Corrente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4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:\Users\Pedro\Desktop\Agrupamentos Entrega Final-20201115T155231Z-001\Agrupamentos Entrega Final\Soc - Corrente String\Screenshot from 2020-11-14 13-42-3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2" y="1579563"/>
            <a:ext cx="6505576" cy="28860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Corrente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3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:\Users\Pedro\Desktop\Agrupamentos Entrega Final-20201115T155231Z-001\Agrupamentos Entrega Final\Soc - Corrente String\Screenshot from 2020-11-14 13-42-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950" y="1697038"/>
            <a:ext cx="6591300" cy="29051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Corrente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2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 descr="C:\Users\Pedro\Desktop\Agrupamentos Entrega Final-20201115T155231Z-001\Agrupamentos Entrega Final\Soc - Corrente String\Screenshot from 2020-11-14 13-42-0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681163"/>
            <a:ext cx="6562725" cy="28098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Tensão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4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C:\Users\Pedro\Desktop\Agrupamentos Entrega Final-20201115T155231Z-001\Agrupamentos Entrega Final\Soc - TensaoString\Screenshot from 2020-11-14 13-45-2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1413" y="1543050"/>
            <a:ext cx="6581775" cy="29337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Tensão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3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C:\Users\Pedro\Desktop\Agrupamentos Entrega Final-20201115T155231Z-001\Agrupamentos Entrega Final\Soc - TensaoString\Screenshot from 2020-11-14 13-45-1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9338" y="1779588"/>
            <a:ext cx="6562725" cy="28670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="" xmlns:a16="http://schemas.microsoft.com/office/drawing/2014/main" id="{6F24490F-D05D-44DD-B526-70EC23AD6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879" y="4588565"/>
            <a:ext cx="8072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i="1" dirty="0">
                <a:solidFill>
                  <a:schemeClr val="accent6">
                    <a:lumMod val="50000"/>
                  </a:schemeClr>
                </a:solidFill>
                <a:latin typeface="Exo" panose="02000503000000000000" pitchFamily="50" charset="0"/>
              </a:rPr>
              <a:t>Sistemas de Armazenamento de Energia é essencial  para segurança e qualidade do setor elétrico</a:t>
            </a:r>
          </a:p>
        </p:txBody>
      </p:sp>
      <p:sp>
        <p:nvSpPr>
          <p:cNvPr id="9" name="Título 7">
            <a:extLst>
              <a:ext uri="{FF2B5EF4-FFF2-40B4-BE49-F238E27FC236}">
                <a16:creationId xmlns="" xmlns:a16="http://schemas.microsoft.com/office/drawing/2014/main" id="{0A54D2A4-3BAE-435D-88AD-13E9EF5C3DA1}"/>
              </a:ext>
            </a:extLst>
          </p:cNvPr>
          <p:cNvSpPr txBox="1">
            <a:spLocks/>
          </p:cNvSpPr>
          <p:nvPr/>
        </p:nvSpPr>
        <p:spPr>
          <a:xfrm>
            <a:off x="1996005" y="316201"/>
            <a:ext cx="51519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Transformação do Setor Elétrico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C62B3181-A849-4491-BFF5-75DDDF6F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9" y="1001871"/>
            <a:ext cx="3292251" cy="3139757"/>
          </a:xfrm>
          <a:prstGeom prst="rect">
            <a:avLst/>
          </a:prstGeom>
        </p:spPr>
      </p:pic>
      <p:graphicFrame>
        <p:nvGraphicFramePr>
          <p:cNvPr id="11" name="Gráfico 10">
            <a:extLst>
              <a:ext uri="{FF2B5EF4-FFF2-40B4-BE49-F238E27FC236}">
                <a16:creationId xmlns="" xmlns:a16="http://schemas.microsoft.com/office/drawing/2014/main" id="{D94C846E-0CB1-4BDC-A579-AF3D03F658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745185193"/>
              </p:ext>
            </p:extLst>
          </p:nvPr>
        </p:nvGraphicFramePr>
        <p:xfrm>
          <a:off x="3820161" y="1001870"/>
          <a:ext cx="4673599" cy="3139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Gráfico 11" descr="Seta curva no sentido horário">
            <a:extLst>
              <a:ext uri="{FF2B5EF4-FFF2-40B4-BE49-F238E27FC236}">
                <a16:creationId xmlns="" xmlns:a16="http://schemas.microsoft.com/office/drawing/2014/main" id="{F2A5CC09-BFDB-4DBE-974A-2B1D64F88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17193">
            <a:off x="2732187" y="1570787"/>
            <a:ext cx="1819885" cy="212503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E67CAA21-02FD-43A7-9F8D-C17A2731C262}"/>
              </a:ext>
            </a:extLst>
          </p:cNvPr>
          <p:cNvSpPr txBox="1"/>
          <p:nvPr/>
        </p:nvSpPr>
        <p:spPr>
          <a:xfrm>
            <a:off x="4130603" y="4109819"/>
            <a:ext cx="3637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i="1" dirty="0">
                <a:solidFill>
                  <a:schemeClr val="tx2">
                    <a:lumMod val="50000"/>
                  </a:schemeClr>
                </a:solidFill>
              </a:rPr>
              <a:t>¹ Esses dados não contempla o mercado chinês.</a:t>
            </a:r>
          </a:p>
        </p:txBody>
      </p:sp>
    </p:spTree>
    <p:extLst>
      <p:ext uri="{BB962C8B-B14F-4D97-AF65-F5344CB8AC3E}">
        <p14:creationId xmlns="" xmlns:p14="http://schemas.microsoft.com/office/powerpoint/2010/main" val="21484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Silhouette – SoC &amp; Tensão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6" name="Google Shape;312;p45">
            <a:extLst>
              <a:ext uri="{FF2B5EF4-FFF2-40B4-BE49-F238E27FC236}">
                <a16:creationId xmlns="" xmlns:a16="http://schemas.microsoft.com/office/drawing/2014/main" id="{3D08B7EE-017F-40FB-BC57-F04965810D75}"/>
              </a:ext>
            </a:extLst>
          </p:cNvPr>
          <p:cNvSpPr/>
          <p:nvPr/>
        </p:nvSpPr>
        <p:spPr>
          <a:xfrm>
            <a:off x="985519" y="963743"/>
            <a:ext cx="772720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lnSpc>
                <a:spcPct val="250000"/>
              </a:lnSpc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N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</a:t>
            </a: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= </a:t>
            </a:r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2</a:t>
            </a:r>
            <a:endParaRPr sz="1200" b="1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6" name="Picture 2" descr="C:\Users\Pedro\Desktop\Agrupamentos Entrega Final-20201115T155231Z-001\Agrupamentos Entrega Final\Soc - TensaoString\Screenshot from 2020-11-14 13-45-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3962" y="1763713"/>
            <a:ext cx="6543676" cy="27717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74A15FD2-6EED-41FE-B97D-7BDC514DE2B1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 smtClean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Demonstração - video</a:t>
            </a:r>
            <a:endParaRPr lang="pt-BR" sz="2400" b="1" i="1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pic>
        <p:nvPicPr>
          <p:cNvPr id="7" name="MVP.mk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97100" y="1058453"/>
            <a:ext cx="4811730" cy="36087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7">
            <a:extLst>
              <a:ext uri="{FF2B5EF4-FFF2-40B4-BE49-F238E27FC236}">
                <a16:creationId xmlns="" xmlns:a16="http://schemas.microsoft.com/office/drawing/2014/main" id="{A4FC624C-EDD0-4A4E-972C-CE3CD55F3F96}"/>
              </a:ext>
            </a:extLst>
          </p:cNvPr>
          <p:cNvSpPr txBox="1">
            <a:spLocks/>
          </p:cNvSpPr>
          <p:nvPr/>
        </p:nvSpPr>
        <p:spPr>
          <a:xfrm>
            <a:off x="782320" y="397480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Conclusões e Próximos Passos</a:t>
            </a:r>
          </a:p>
        </p:txBody>
      </p:sp>
      <p:sp>
        <p:nvSpPr>
          <p:cNvPr id="5" name="Google Shape;312;p45">
            <a:extLst>
              <a:ext uri="{FF2B5EF4-FFF2-40B4-BE49-F238E27FC236}">
                <a16:creationId xmlns="" xmlns:a16="http://schemas.microsoft.com/office/drawing/2014/main" id="{DF075CD8-5A05-4073-AD34-E83A290C5DCE}"/>
              </a:ext>
            </a:extLst>
          </p:cNvPr>
          <p:cNvSpPr/>
          <p:nvPr/>
        </p:nvSpPr>
        <p:spPr>
          <a:xfrm>
            <a:off x="975359" y="1075503"/>
            <a:ext cx="6197601" cy="3262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Os agrupamentos gerados são relevantes por identificarem clusters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de funcionamento de BESS;</a:t>
            </a:r>
            <a:endParaRPr lang="pt-BR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pt-BR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Foi possível enxergar, por meio do agrupamento, o funcionamento de células que estão carregando, descarregando ou em repouso;</a:t>
            </a: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pt-BR" dirty="0" smtClean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O Agrupamento indica uma correlação entre os atributos, e sua representação gráfica auxilia a visualização de seu funcionamento;</a:t>
            </a:r>
            <a:endParaRPr lang="pt-BR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pt-BR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lvl="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Avaliação de novos agrupamentos de atributos, principalmente, os vinculados as células, refinado as análises apresentadas.</a:t>
            </a:r>
            <a:endParaRPr sz="1800" i="0" u="none" strike="noStrike" cap="none" dirty="0">
              <a:solidFill>
                <a:srgbClr val="073763"/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73763"/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73763"/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73763"/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Exo" panose="00000500000000000000" pitchFamily="2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Exo" panose="00000500000000000000" pitchFamily="2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Exo" panose="00000500000000000000" pitchFamily="2" charset="0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Exo" panose="00000500000000000000" pitchFamily="2" charset="0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7">
            <a:extLst>
              <a:ext uri="{FF2B5EF4-FFF2-40B4-BE49-F238E27FC236}">
                <a16:creationId xmlns="" xmlns:a16="http://schemas.microsoft.com/office/drawing/2014/main" id="{0A54D2A4-3BAE-435D-88AD-13E9EF5C3DA1}"/>
              </a:ext>
            </a:extLst>
          </p:cNvPr>
          <p:cNvSpPr txBox="1">
            <a:spLocks/>
          </p:cNvSpPr>
          <p:nvPr/>
        </p:nvSpPr>
        <p:spPr>
          <a:xfrm>
            <a:off x="782320" y="212815"/>
            <a:ext cx="7579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 que é um Sistema de Armazenamento de Energia por Baterias (BESS)?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="" xmlns:a16="http://schemas.microsoft.com/office/drawing/2014/main" id="{AFCEBBF3-E0FB-4D36-A072-0D0EC39E6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4"/>
          <a:stretch/>
        </p:blipFill>
        <p:spPr>
          <a:xfrm>
            <a:off x="599440" y="1232081"/>
            <a:ext cx="8158480" cy="322815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="" xmlns:a16="http://schemas.microsoft.com/office/drawing/2014/main" id="{E45DD67F-2A3A-49D4-B30B-2444896BE969}"/>
              </a:ext>
            </a:extLst>
          </p:cNvPr>
          <p:cNvSpPr txBox="1"/>
          <p:nvPr/>
        </p:nvSpPr>
        <p:spPr>
          <a:xfrm>
            <a:off x="340324" y="4659510"/>
            <a:ext cx="823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00" i="1" dirty="0">
                <a:solidFill>
                  <a:schemeClr val="accent6">
                    <a:lumMod val="50000"/>
                  </a:schemeClr>
                </a:solidFill>
                <a:latin typeface="Exo" panose="00000500000000000000" pitchFamily="2" charset="0"/>
              </a:rPr>
              <a:t>PCS – Power </a:t>
            </a:r>
            <a:r>
              <a:rPr lang="pt-BR" sz="900" i="1" dirty="0" err="1">
                <a:solidFill>
                  <a:schemeClr val="accent6">
                    <a:lumMod val="50000"/>
                  </a:schemeClr>
                </a:solidFill>
                <a:latin typeface="Exo" panose="00000500000000000000" pitchFamily="2" charset="0"/>
              </a:rPr>
              <a:t>Conversion</a:t>
            </a:r>
            <a:r>
              <a:rPr lang="pt-BR" sz="900" i="1" dirty="0">
                <a:solidFill>
                  <a:schemeClr val="accent6">
                    <a:lumMod val="50000"/>
                  </a:schemeClr>
                </a:solidFill>
                <a:latin typeface="Exo" panose="00000500000000000000" pitchFamily="2" charset="0"/>
              </a:rPr>
              <a:t> System | BMU – Battery Management Unit | EMS – Energy Management System | BMS – Battery Management System | HVAC - </a:t>
            </a:r>
            <a:r>
              <a:rPr lang="en-US" sz="900" i="1" dirty="0">
                <a:solidFill>
                  <a:schemeClr val="accent6">
                    <a:lumMod val="50000"/>
                  </a:schemeClr>
                </a:solidFill>
                <a:latin typeface="Exo" panose="00000500000000000000" pitchFamily="2" charset="0"/>
              </a:rPr>
              <a:t>Heating, Ventilating and Air Conditioning</a:t>
            </a:r>
            <a:endParaRPr lang="pt-BR" sz="900" i="1" dirty="0">
              <a:solidFill>
                <a:schemeClr val="accent6">
                  <a:lumMod val="50000"/>
                </a:schemeClr>
              </a:solidFill>
              <a:latin typeface="Exo" panose="000005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08AB0067-6261-4038-BC36-408F7C51EF3E}"/>
              </a:ext>
            </a:extLst>
          </p:cNvPr>
          <p:cNvSpPr txBox="1"/>
          <p:nvPr/>
        </p:nvSpPr>
        <p:spPr>
          <a:xfrm>
            <a:off x="119082" y="2545849"/>
            <a:ext cx="1758820" cy="1161574"/>
          </a:xfrm>
          <a:prstGeom prst="roundRect">
            <a:avLst>
              <a:gd name="adj" fmla="val 8530"/>
            </a:avLst>
          </a:prstGeom>
          <a:solidFill>
            <a:schemeClr val="accent6">
              <a:lumMod val="60000"/>
              <a:lumOff val="40000"/>
              <a:alpha val="2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i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Armazena as medições de Tensão, Corrente, Temperatura, Estado de Carga (</a:t>
            </a:r>
            <a:r>
              <a:rPr lang="pt-BR" sz="1100" i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SoC</a:t>
            </a:r>
            <a:r>
              <a:rPr lang="pt-BR" sz="1100" i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), Estado de Vida (</a:t>
            </a:r>
            <a:r>
              <a:rPr lang="pt-BR" sz="1100" i="1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SoH</a:t>
            </a:r>
            <a:r>
              <a:rPr lang="pt-BR" sz="1100" i="1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</a:rPr>
              <a:t>), etc. das Baterias.</a:t>
            </a:r>
          </a:p>
        </p:txBody>
      </p:sp>
      <p:pic>
        <p:nvPicPr>
          <p:cNvPr id="19" name="Gráfico 18" descr="Seta curva no sentido horário">
            <a:extLst>
              <a:ext uri="{FF2B5EF4-FFF2-40B4-BE49-F238E27FC236}">
                <a16:creationId xmlns="" xmlns:a16="http://schemas.microsoft.com/office/drawing/2014/main" id="{C1F5806D-20F2-4665-9D79-EA2BB09F5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190414" flipV="1">
            <a:off x="1754656" y="3141048"/>
            <a:ext cx="885034" cy="7464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660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/>
          <p:nvPr/>
        </p:nvSpPr>
        <p:spPr>
          <a:xfrm>
            <a:off x="782320" y="984063"/>
            <a:ext cx="7737365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2" indent="-330200" algn="just">
              <a:lnSpc>
                <a:spcPct val="250000"/>
              </a:lnSpc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Agrupamento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de dados do BESS </a:t>
            </a: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quanto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ao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seu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estado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 de </a:t>
            </a:r>
            <a:r>
              <a:rPr lang="en-US" sz="1600" i="0" u="none" strike="noStrike" cap="none" dirty="0" err="1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carga</a:t>
            </a:r>
            <a:r>
              <a:rPr lang="en-US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; </a:t>
            </a: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2" indent="-330200" algn="just">
              <a:lnSpc>
                <a:spcPct val="250000"/>
              </a:lnSpc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1600" i="0" u="none" strike="noStrike" cap="none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Entendimento do funcionamento e status atual do BESS;</a:t>
            </a:r>
          </a:p>
          <a:p>
            <a:pPr marL="457200" lvl="2" indent="-330200" algn="just">
              <a:lnSpc>
                <a:spcPct val="250000"/>
              </a:lnSpc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Identificação de possíveis problemas relacionados ao SoC;</a:t>
            </a:r>
          </a:p>
          <a:p>
            <a:pPr marL="457200" lvl="2" indent="-330200" algn="just">
              <a:lnSpc>
                <a:spcPct val="250000"/>
              </a:lnSpc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Fira Sans Extra Condensed Medium"/>
                <a:cs typeface="Fira Sans Extra Condensed Medium"/>
                <a:sym typeface="Fira Sans Extra Condensed Medium"/>
              </a:rPr>
              <a:t>Visualização do funcionamento do BESS a partir do agrupamento de dados;</a:t>
            </a:r>
            <a:endParaRPr lang="pt-BR" sz="1600" i="0" u="none" strike="noStrike" cap="none" dirty="0" smtClean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lvl="2" indent="-330200" algn="just">
              <a:lnSpc>
                <a:spcPct val="250000"/>
              </a:lnSpc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12001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285750" marR="0" lvl="0" indent="-285750" algn="just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600"/>
              <a:buFont typeface="Wingdings" panose="05000000000000000000" pitchFamily="2" charset="2"/>
              <a:buChar char="§"/>
            </a:pPr>
            <a:endParaRPr sz="16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</p:txBody>
      </p:sp>
      <p:sp>
        <p:nvSpPr>
          <p:cNvPr id="6" name="Título 7">
            <a:extLst>
              <a:ext uri="{FF2B5EF4-FFF2-40B4-BE49-F238E27FC236}">
                <a16:creationId xmlns="" xmlns:a16="http://schemas.microsoft.com/office/drawing/2014/main" id="{03433771-E803-4249-A346-CCB97FC8E140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Objetivos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29014160-8116-4551-BCF6-89B8713CD9A2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Fundamentação Teórica – Mineração de Dados</a:t>
            </a:r>
          </a:p>
        </p:txBody>
      </p:sp>
      <p:pic>
        <p:nvPicPr>
          <p:cNvPr id="6" name="image31.png">
            <a:extLst>
              <a:ext uri="{FF2B5EF4-FFF2-40B4-BE49-F238E27FC236}">
                <a16:creationId xmlns="" xmlns:a16="http://schemas.microsoft.com/office/drawing/2014/main" id="{A3FB8FD8-97F6-48D6-BDC1-7A4F0769F449}"/>
              </a:ext>
            </a:extLst>
          </p:cNvPr>
          <p:cNvPicPr/>
          <p:nvPr/>
        </p:nvPicPr>
        <p:blipFill>
          <a:blip r:embed="rId3"/>
          <a:srcRect b="7221"/>
          <a:stretch>
            <a:fillRect/>
          </a:stretch>
        </p:blipFill>
        <p:spPr>
          <a:xfrm>
            <a:off x="968057" y="1204177"/>
            <a:ext cx="3453925" cy="3057049"/>
          </a:xfrm>
          <a:prstGeom prst="rect">
            <a:avLst/>
          </a:prstGeom>
          <a:ln/>
        </p:spPr>
      </p:pic>
      <p:sp>
        <p:nvSpPr>
          <p:cNvPr id="2" name="Retângulo 1">
            <a:extLst>
              <a:ext uri="{FF2B5EF4-FFF2-40B4-BE49-F238E27FC236}">
                <a16:creationId xmlns="" xmlns:a16="http://schemas.microsoft.com/office/drawing/2014/main" id="{EB218092-13CC-4445-94D0-4A983E5506D5}"/>
              </a:ext>
            </a:extLst>
          </p:cNvPr>
          <p:cNvSpPr/>
          <p:nvPr/>
        </p:nvSpPr>
        <p:spPr>
          <a:xfrm>
            <a:off x="516173" y="4343738"/>
            <a:ext cx="4572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900" b="1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Figura 1 - </a:t>
            </a:r>
            <a:r>
              <a:rPr lang="pt-BR" sz="900" i="1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Cross </a:t>
            </a:r>
            <a:r>
              <a:rPr lang="pt-BR" sz="900" i="1" dirty="0" err="1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Industry</a:t>
            </a:r>
            <a:r>
              <a:rPr lang="pt-BR" sz="900" i="1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Standard </a:t>
            </a:r>
            <a:r>
              <a:rPr lang="pt-BR" sz="900" i="1" dirty="0" err="1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Process</a:t>
            </a:r>
            <a:r>
              <a:rPr lang="pt-BR" sz="900" i="1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 Data Mining </a:t>
            </a:r>
            <a:r>
              <a:rPr lang="pt-BR" sz="900" dirty="0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(CRISP-DM)</a:t>
            </a:r>
            <a:endParaRPr lang="pt-BR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0C1C1750-137A-4A1C-AE11-C0DA77F8D3D2}"/>
              </a:ext>
            </a:extLst>
          </p:cNvPr>
          <p:cNvSpPr/>
          <p:nvPr/>
        </p:nvSpPr>
        <p:spPr>
          <a:xfrm>
            <a:off x="5339874" y="1535161"/>
            <a:ext cx="2836069" cy="239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Entendimento do negócio;</a:t>
            </a:r>
            <a:endParaRPr lang="pt-BR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Entendimento dos dados;</a:t>
            </a:r>
            <a:endParaRPr lang="pt-BR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Preparação dos dados;</a:t>
            </a:r>
            <a:endParaRPr lang="pt-BR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Modelagem;</a:t>
            </a:r>
            <a:endParaRPr lang="pt-BR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Avaliação;</a:t>
            </a:r>
            <a:endParaRPr lang="pt-BR"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Noto Sans Symbols"/>
              <a:cs typeface="Noto Sans Symbols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Implantação 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78DFD6"/>
              </a:buClr>
              <a:buFont typeface="Wingdings" panose="05000000000000000000" pitchFamily="2" charset="2"/>
              <a:buChar char="§"/>
            </a:pPr>
            <a:r>
              <a:rPr lang="pt-BR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Verdana" panose="020B0604030504040204" pitchFamily="34" charset="0"/>
              </a:rPr>
              <a:t>Decisões.</a:t>
            </a:r>
            <a:endParaRPr lang="pt-BR" sz="1200" dirty="0">
              <a:solidFill>
                <a:schemeClr val="accent5">
                  <a:lumMod val="75000"/>
                </a:schemeClr>
              </a:solidFill>
              <a:effectLst/>
              <a:latin typeface="Exo" panose="00000500000000000000" pitchFamily="2" charset="0"/>
              <a:ea typeface="Noto Sans Symbols"/>
              <a:cs typeface="Noto Sans Symbol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85be270b_0_1"/>
          <p:cNvSpPr/>
          <p:nvPr/>
        </p:nvSpPr>
        <p:spPr>
          <a:xfrm>
            <a:off x="485293" y="1301957"/>
            <a:ext cx="3786673" cy="211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Listagem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de Stakeholders</a:t>
            </a:r>
            <a:r>
              <a:rPr lang="pt-BR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;</a:t>
            </a:r>
          </a:p>
          <a:p>
            <a:pPr marL="127000" marR="0" lvl="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</a:pP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Alinhamento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de </a:t>
            </a: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informações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com stakeholders e </a:t>
            </a: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equipe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;</a:t>
            </a: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en-US"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Obtenção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das bases de dados;</a:t>
            </a: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en-US"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Organização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do </a:t>
            </a: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dicionário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de dados;</a:t>
            </a: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lang="en-US"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cs typeface="Fira Sans Extra Condensed Medium"/>
              <a:sym typeface="Fira Sans Extra Condensed Medium"/>
            </a:endParaRPr>
          </a:p>
          <a:p>
            <a:pPr marL="457200" marR="0" lvl="0" indent="-33020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Criação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de </a:t>
            </a: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ambiente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 de </a:t>
            </a:r>
            <a:r>
              <a:rPr lang="en-US" sz="1200" i="0" u="none" strike="noStrike" cap="none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desenvolvimento</a:t>
            </a:r>
            <a:r>
              <a:rPr lang="en-US" sz="1200" i="0" u="none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</a:rPr>
              <a:t>: </a:t>
            </a:r>
            <a:r>
              <a:rPr lang="en-US" sz="1200" i="0" u="sng" strike="noStrike" cap="none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cs typeface="Fira Sans Extra Condensed Medium"/>
                <a:sym typeface="Fira Sans Extra Condensed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https://github.com/alefecrz/Data-Mining</a:t>
            </a: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  <a:p>
            <a:pPr marL="171450" marR="0" lvl="0" indent="-171450" algn="just" rtl="0">
              <a:spcBef>
                <a:spcPts val="0"/>
              </a:spcBef>
              <a:spcAft>
                <a:spcPts val="0"/>
              </a:spcAft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endParaRPr sz="1200" i="0" u="none" strike="noStrike" cap="none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sym typeface="Arial"/>
            </a:endParaRPr>
          </a:p>
        </p:txBody>
      </p:sp>
      <p:pic>
        <p:nvPicPr>
          <p:cNvPr id="147" name="Google Shape;147;ga985be270b_0_1"/>
          <p:cNvPicPr preferRelativeResize="0"/>
          <p:nvPr/>
        </p:nvPicPr>
        <p:blipFill rotWithShape="1">
          <a:blip r:embed="rId4">
            <a:alphaModFix/>
          </a:blip>
          <a:srcRect t="6396"/>
          <a:stretch/>
        </p:blipFill>
        <p:spPr>
          <a:xfrm>
            <a:off x="4541603" y="2503781"/>
            <a:ext cx="3786672" cy="19593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2BC86DAF-F80C-44C2-8549-447DA3ECC1AC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Primeiros Passos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A22EB1A6-5BDB-45BD-9174-ACF58EB212C8}"/>
              </a:ext>
            </a:extLst>
          </p:cNvPr>
          <p:cNvSpPr txBox="1"/>
          <p:nvPr/>
        </p:nvSpPr>
        <p:spPr>
          <a:xfrm>
            <a:off x="4271966" y="2208082"/>
            <a:ext cx="43259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900" b="1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sz="800" dirty="0"/>
              <a:t>Tabela 1 </a:t>
            </a:r>
            <a:r>
              <a:rPr lang="pt-BR" sz="800" b="0" dirty="0"/>
              <a:t>- Dicionário de Atributos do banco de dados do BMS do BESS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"/>
          <p:cNvSpPr/>
          <p:nvPr/>
        </p:nvSpPr>
        <p:spPr>
          <a:xfrm>
            <a:off x="430925" y="963743"/>
            <a:ext cx="82818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30200" algn="just">
              <a:buClr>
                <a:srgbClr val="78DFD6"/>
              </a:buClr>
              <a:buSzPts val="1600"/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Análise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dados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fundamentas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definição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de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quantidades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Exo" panose="00000500000000000000" pitchFamily="2" charset="0"/>
                <a:ea typeface="Verdana" panose="020B0604030504040204" pitchFamily="34" charset="0"/>
                <a:sym typeface="Fira Sans Extra Condensed Medium"/>
              </a:rPr>
              <a:t> com stakeholders</a:t>
            </a:r>
            <a:endParaRPr sz="1200" dirty="0">
              <a:solidFill>
                <a:schemeClr val="accent5">
                  <a:lumMod val="75000"/>
                </a:schemeClr>
              </a:solidFill>
              <a:latin typeface="Exo" panose="00000500000000000000" pitchFamily="2" charset="0"/>
              <a:ea typeface="Verdana" panose="020B0604030504040204" pitchFamily="34" charset="0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9144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7376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3">
            <a:alphaModFix/>
          </a:blip>
          <a:srcRect t="9560"/>
          <a:stretch/>
        </p:blipFill>
        <p:spPr>
          <a:xfrm>
            <a:off x="1065466" y="1800224"/>
            <a:ext cx="6058188" cy="22569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7">
            <a:extLst>
              <a:ext uri="{FF2B5EF4-FFF2-40B4-BE49-F238E27FC236}">
                <a16:creationId xmlns="" xmlns:a16="http://schemas.microsoft.com/office/drawing/2014/main" id="{6094ABC8-3577-448D-8486-8A755AC5DAE2}"/>
              </a:ext>
            </a:extLst>
          </p:cNvPr>
          <p:cNvSpPr txBox="1">
            <a:spLocks/>
          </p:cNvSpPr>
          <p:nvPr/>
        </p:nvSpPr>
        <p:spPr>
          <a:xfrm>
            <a:off x="782320" y="397481"/>
            <a:ext cx="75793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400" b="1" i="1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Primeiros Passos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EE1DB4EC-652D-45C6-AF71-41AA0B318805}"/>
              </a:ext>
            </a:extLst>
          </p:cNvPr>
          <p:cNvSpPr txBox="1"/>
          <p:nvPr/>
        </p:nvSpPr>
        <p:spPr>
          <a:xfrm>
            <a:off x="2107409" y="1584780"/>
            <a:ext cx="4325946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900" b="1">
                <a:solidFill>
                  <a:schemeClr val="accent5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 sz="800" dirty="0"/>
              <a:t>Tabela 2 </a:t>
            </a:r>
            <a:r>
              <a:rPr lang="pt-BR" sz="800" b="0" dirty="0"/>
              <a:t>– Descritivo da quantidade de Atributos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801</Words>
  <Application>Microsoft Office PowerPoint</Application>
  <PresentationFormat>On-screen Show (16:9)</PresentationFormat>
  <Paragraphs>335</Paragraphs>
  <Slides>42</Slides>
  <Notes>38</Notes>
  <HiddenSlides>12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Roboto Slab</vt:lpstr>
      <vt:lpstr>Fira Sans Extra Condensed Medium</vt:lpstr>
      <vt:lpstr>Exo</vt:lpstr>
      <vt:lpstr>Wingdings</vt:lpstr>
      <vt:lpstr>Verdana</vt:lpstr>
      <vt:lpstr>Noto Sans Symbols</vt:lpstr>
      <vt:lpstr>Courier New</vt:lpstr>
      <vt:lpstr>Office Theme</vt:lpstr>
      <vt:lpstr>Office Theme</vt:lpstr>
      <vt:lpstr>Slide 1</vt:lpstr>
      <vt:lpstr>Slide 2</vt:lpstr>
      <vt:lpstr>Transformação do Setor Elétrico</vt:lpstr>
      <vt:lpstr>Sistemas de Armazenamento de Energia é essencial  para segurança e qualidade do setor elétrico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Andrea Sarmento/ITEMM</dc:creator>
  <cp:lastModifiedBy>Pedro</cp:lastModifiedBy>
  <cp:revision>26</cp:revision>
  <dcterms:modified xsi:type="dcterms:W3CDTF">2020-11-15T16:25:22Z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